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2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91" r:id="rId6"/>
    <p:sldId id="260" r:id="rId7"/>
    <p:sldId id="263" r:id="rId8"/>
    <p:sldId id="262" r:id="rId9"/>
    <p:sldId id="290" r:id="rId10"/>
    <p:sldId id="265" r:id="rId11"/>
    <p:sldId id="298" r:id="rId12"/>
    <p:sldId id="266" r:id="rId13"/>
    <p:sldId id="267" r:id="rId14"/>
    <p:sldId id="292" r:id="rId15"/>
    <p:sldId id="268" r:id="rId16"/>
    <p:sldId id="293" r:id="rId17"/>
    <p:sldId id="269" r:id="rId18"/>
    <p:sldId id="270" r:id="rId19"/>
    <p:sldId id="272" r:id="rId20"/>
    <p:sldId id="271" r:id="rId21"/>
    <p:sldId id="273" r:id="rId22"/>
    <p:sldId id="274" r:id="rId23"/>
    <p:sldId id="294" r:id="rId24"/>
    <p:sldId id="275" r:id="rId25"/>
    <p:sldId id="276" r:id="rId26"/>
    <p:sldId id="277" r:id="rId27"/>
    <p:sldId id="279" r:id="rId28"/>
    <p:sldId id="278" r:id="rId29"/>
    <p:sldId id="280" r:id="rId30"/>
    <p:sldId id="295" r:id="rId31"/>
    <p:sldId id="281" r:id="rId32"/>
    <p:sldId id="282" r:id="rId33"/>
    <p:sldId id="283" r:id="rId34"/>
    <p:sldId id="296" r:id="rId35"/>
    <p:sldId id="284" r:id="rId36"/>
    <p:sldId id="285" r:id="rId37"/>
    <p:sldId id="286" r:id="rId38"/>
    <p:sldId id="287" r:id="rId39"/>
    <p:sldId id="288" r:id="rId40"/>
    <p:sldId id="289" r:id="rId41"/>
    <p:sldId id="297" r:id="rId42"/>
    <p:sldId id="26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/>
    <p:restoredTop sz="88889"/>
  </p:normalViewPr>
  <p:slideViewPr>
    <p:cSldViewPr snapToGrid="0" snapToObjects="1">
      <p:cViewPr>
        <p:scale>
          <a:sx n="97" d="100"/>
          <a:sy n="97" d="100"/>
        </p:scale>
        <p:origin x="144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E7C7F-D483-0441-B959-64C4CB09DCE6}" type="datetimeFigureOut">
              <a:rPr lang="de-DE" smtClean="0"/>
              <a:t>26.06.16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E4E77-BAF1-954A-9816-1078F16FCE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E4E77-BAF1-954A-9816-1078F16FCEB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E4E77-BAF1-954A-9816-1078F16FCEB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85540" y="6492874"/>
            <a:ext cx="1553279" cy="365127"/>
          </a:xfrm>
        </p:spPr>
        <p:txBody>
          <a:bodyPr/>
          <a:lstStyle>
            <a:lvl1pPr>
              <a:defRPr sz="2000" b="0" i="0">
                <a:latin typeface="SF UI Display Light" charset="0"/>
                <a:ea typeface="SF UI Display Light" charset="0"/>
                <a:cs typeface="SF UI Display Light" charset="0"/>
              </a:defRPr>
            </a:lvl1pPr>
          </a:lstStyle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66379" y="6492874"/>
            <a:ext cx="2506124" cy="365124"/>
          </a:xfrm>
        </p:spPr>
        <p:txBody>
          <a:bodyPr/>
          <a:lstStyle>
            <a:lvl1pPr algn="r">
              <a:defRPr sz="2000" b="0" i="0">
                <a:latin typeface="SF UI Display Light" charset="0"/>
                <a:ea typeface="SF UI Display Light" charset="0"/>
                <a:cs typeface="SF UI Display Light" charset="0"/>
              </a:defRPr>
            </a:lvl1pPr>
          </a:lstStyle>
          <a:p>
            <a:r>
              <a:rPr lang="en-US" dirty="0" smtClean="0"/>
              <a:t>Simon </a:t>
            </a:r>
            <a:r>
              <a:rPr lang="en-US" dirty="0" err="1" smtClean="0"/>
              <a:t>Rummert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0951" y="6492874"/>
            <a:ext cx="745428" cy="365126"/>
          </a:xfrm>
        </p:spPr>
        <p:txBody>
          <a:bodyPr/>
          <a:lstStyle>
            <a:lvl1pPr>
              <a:defRPr sz="2000" b="0" i="0">
                <a:latin typeface="SF UI Display Light" charset="0"/>
                <a:ea typeface="SF UI Display Light" charset="0"/>
                <a:cs typeface="SF UI Display Light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9949743" y="6492874"/>
            <a:ext cx="1553279" cy="365127"/>
          </a:xfrm>
        </p:spPr>
        <p:txBody>
          <a:bodyPr/>
          <a:lstStyle>
            <a:lvl1pPr>
              <a:defRPr sz="2000" b="0" i="0">
                <a:latin typeface="SF UI Display Light" charset="0"/>
                <a:ea typeface="SF UI Display Light" charset="0"/>
                <a:cs typeface="SF UI Display Light" charset="0"/>
              </a:defRPr>
            </a:lvl1pPr>
          </a:lstStyle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43619" y="6492874"/>
            <a:ext cx="2506124" cy="365124"/>
          </a:xfrm>
        </p:spPr>
        <p:txBody>
          <a:bodyPr/>
          <a:lstStyle>
            <a:lvl1pPr algn="r">
              <a:defRPr sz="2000" b="0" i="0">
                <a:latin typeface="SF UI Display Light" charset="0"/>
                <a:ea typeface="SF UI Display Light" charset="0"/>
                <a:cs typeface="SF UI Display Light" charset="0"/>
              </a:defRPr>
            </a:lvl1pPr>
          </a:lstStyle>
          <a:p>
            <a:r>
              <a:rPr lang="en-US" dirty="0" smtClean="0"/>
              <a:t>Simon </a:t>
            </a:r>
            <a:r>
              <a:rPr lang="en-US" dirty="0" err="1" smtClean="0"/>
              <a:t>Rummert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252" y="6492874"/>
            <a:ext cx="1360825" cy="365126"/>
          </a:xfrm>
        </p:spPr>
        <p:txBody>
          <a:bodyPr/>
          <a:lstStyle>
            <a:lvl1pPr algn="ctr">
              <a:defRPr sz="2000" b="0" i="0">
                <a:latin typeface="SF UI Display Light" charset="0"/>
                <a:ea typeface="SF UI Display Light" charset="0"/>
                <a:cs typeface="SF UI Display Light" charset="0"/>
              </a:defRPr>
            </a:lvl1pPr>
          </a:lstStyle>
          <a:p>
            <a:r>
              <a:rPr lang="en-US" dirty="0" smtClean="0"/>
              <a:t>Slide </a:t>
            </a:r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09" y="-9523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Iron Car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95819" y="64928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5123" y="64928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6492874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 baseline="0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715474" y="2074022"/>
            <a:ext cx="78468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 smtClean="0">
                <a:latin typeface="SF UI Display Light" charset="0"/>
                <a:ea typeface="SF UI Display Light" charset="0"/>
                <a:cs typeface="SF UI Display Light" charset="0"/>
              </a:rPr>
              <a:t>Iron Car Final </a:t>
            </a:r>
            <a:r>
              <a:rPr lang="de-DE" sz="5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Presentation</a:t>
            </a:r>
            <a:endParaRPr lang="de-DE" sz="5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algn="ctr"/>
            <a:endParaRPr lang="de-DE" sz="4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algn="ctr"/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Simon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Rummert</a:t>
            </a:r>
            <a:r>
              <a:rPr lang="de-DE" sz="24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- 27.06.2017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Implement</a:t>
            </a:r>
            <a:r>
              <a:rPr lang="de-DE" sz="28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8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Avoidance</a:t>
            </a:r>
            <a:r>
              <a:rPr lang="de-DE" sz="28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Algorithm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Implement</a:t>
            </a:r>
            <a:r>
              <a:rPr lang="de-DE" sz="28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8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Avoidance</a:t>
            </a:r>
            <a:r>
              <a:rPr lang="de-DE" sz="28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Algorithm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774414" y="2061005"/>
            <a:ext cx="664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But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437216" y="2679136"/>
            <a:ext cx="7317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avoid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...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14" y="3174157"/>
            <a:ext cx="6762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03" y="1027375"/>
            <a:ext cx="5373425" cy="5373425"/>
          </a:xfrm>
          <a:prstGeom prst="rect">
            <a:avLst/>
          </a:prstGeom>
        </p:spPr>
      </p:pic>
      <p:cxnSp>
        <p:nvCxnSpPr>
          <p:cNvPr id="38" name="Gekrümmte Verbindung 37"/>
          <p:cNvCxnSpPr/>
          <p:nvPr/>
        </p:nvCxnSpPr>
        <p:spPr>
          <a:xfrm rot="5400000" flipH="1" flipV="1">
            <a:off x="3987016" y="3096834"/>
            <a:ext cx="2370597" cy="1839601"/>
          </a:xfrm>
          <a:prstGeom prst="curved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Bogen 40"/>
          <p:cNvSpPr/>
          <p:nvPr/>
        </p:nvSpPr>
        <p:spPr>
          <a:xfrm>
            <a:off x="4200868" y="1531346"/>
            <a:ext cx="1891247" cy="2655064"/>
          </a:xfrm>
          <a:prstGeom prst="arc">
            <a:avLst>
              <a:gd name="adj1" fmla="val 16199998"/>
              <a:gd name="adj2" fmla="val 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" name="Gerade Verbindung mit Pfeil 42"/>
          <p:cNvCxnSpPr>
            <a:stCxn id="41" idx="0"/>
          </p:cNvCxnSpPr>
          <p:nvPr/>
        </p:nvCxnSpPr>
        <p:spPr>
          <a:xfrm flipH="1">
            <a:off x="3922005" y="1531346"/>
            <a:ext cx="12244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76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064200" y="2098131"/>
            <a:ext cx="68855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Update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OpenCV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3.0.0: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Relatively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straight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forward</a:t>
            </a:r>
            <a:endParaRPr lang="de-DE" sz="28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Mainly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changes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in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cmake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process</a:t>
            </a:r>
            <a:endParaRPr lang="de-DE" sz="28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Some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function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parameters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had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be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adjusted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Refactoring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8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Used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new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Stereo Vision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Improvements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25" y="3168884"/>
            <a:ext cx="2869660" cy="286966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285" y="3168881"/>
            <a:ext cx="2869660" cy="286966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16650" y="3168881"/>
            <a:ext cx="38338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Two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PS3 Eye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Cheap</a:t>
            </a:r>
            <a:endParaRPr lang="de-DE" sz="20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Constant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frame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rate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640x480 at 30 FPS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0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Can </a:t>
            </a:r>
            <a:r>
              <a:rPr lang="de-DE" sz="20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be</a:t>
            </a:r>
            <a:r>
              <a:rPr lang="de-DE" sz="20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hardware</a:t>
            </a:r>
            <a:r>
              <a:rPr lang="de-DE" sz="20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synced</a:t>
            </a:r>
            <a:endParaRPr lang="de-DE" sz="20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What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is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hardware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sync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Stereo Vision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Improvements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126809" y="2605962"/>
            <a:ext cx="6733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-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Two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shoot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images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at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exactly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same time</a:t>
            </a:r>
          </a:p>
          <a:p>
            <a:pPr>
              <a:lnSpc>
                <a:spcPct val="150000"/>
              </a:lnSpc>
            </a:pPr>
            <a:r>
              <a:rPr lang="de-DE" sz="20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-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Resulting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image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pair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produces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better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perception</a:t>
            </a:r>
            <a:endParaRPr lang="de-DE" sz="20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How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does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it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work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Stereo Vision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Improvements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8" y="4072371"/>
            <a:ext cx="2862988" cy="214724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86" y="4072371"/>
            <a:ext cx="2854570" cy="2140928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548229" y="2822535"/>
            <a:ext cx="3072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Left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  <a:endParaRPr lang="de-DE" sz="20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algn="ctr"/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Cable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soldered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VSYNC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pin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151687" y="2822534"/>
            <a:ext cx="2774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Right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  <a:endParaRPr lang="de-DE" sz="20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algn="ctr"/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Cable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soldered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FSIN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pin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How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does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it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work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Stereo Vision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Improvements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28" y="4072371"/>
            <a:ext cx="2862988" cy="214724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86" y="4072371"/>
            <a:ext cx="2854570" cy="2140928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548229" y="2628487"/>
            <a:ext cx="3072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VSYNC</a:t>
            </a:r>
          </a:p>
          <a:p>
            <a:pPr algn="ctr"/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sends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signal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when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image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taken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8151687" y="2628487"/>
            <a:ext cx="2774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FSIN</a:t>
            </a:r>
          </a:p>
          <a:p>
            <a:pPr algn="ctr"/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receives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signal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and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forces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take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image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5847449" y="3410547"/>
            <a:ext cx="2078003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04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312523" y="1502475"/>
            <a:ext cx="62621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Symbol" charset="2"/>
              <a:buChar char="-"/>
            </a:pPr>
            <a:r>
              <a:rPr lang="de-DE" sz="4000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</a:p>
          <a:p>
            <a:pPr marL="514350" indent="-514350">
              <a:lnSpc>
                <a:spcPct val="150000"/>
              </a:lnSpc>
              <a:buFont typeface="Symbol" charset="2"/>
              <a:buChar char="-"/>
            </a:pPr>
            <a:r>
              <a:rPr lang="de-DE" sz="4000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</a:p>
          <a:p>
            <a:pPr marL="514350" indent="-514350">
              <a:lnSpc>
                <a:spcPct val="150000"/>
              </a:lnSpc>
              <a:buFont typeface="Symbol" charset="2"/>
              <a:buChar char="-"/>
            </a:pPr>
            <a:r>
              <a:rPr lang="de-DE" sz="4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Results</a:t>
            </a:r>
            <a:endParaRPr lang="de-DE" sz="40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514350" indent="-514350">
              <a:lnSpc>
                <a:spcPct val="150000"/>
              </a:lnSpc>
              <a:buFont typeface="Symbol" charset="2"/>
              <a:buChar char="-"/>
            </a:pPr>
            <a:r>
              <a:rPr lang="de-DE" sz="4000" dirty="0" smtClean="0">
                <a:latin typeface="SF UI Display Light" charset="0"/>
                <a:ea typeface="SF UI Display Light" charset="0"/>
                <a:cs typeface="SF UI Display Light" charset="0"/>
              </a:rPr>
              <a:t>Problems</a:t>
            </a:r>
          </a:p>
          <a:p>
            <a:pPr marL="514350" indent="-514350">
              <a:lnSpc>
                <a:spcPct val="150000"/>
              </a:lnSpc>
              <a:buFont typeface="Symbol" charset="2"/>
              <a:buChar char="-"/>
            </a:pPr>
            <a:r>
              <a:rPr lang="de-DE" sz="4000" dirty="0" smtClean="0">
                <a:latin typeface="SF UI Display Light" charset="0"/>
                <a:ea typeface="SF UI Display Light" charset="0"/>
                <a:cs typeface="SF UI Display Light" charset="0"/>
              </a:rPr>
              <a:t>Future Work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782957" y="697837"/>
            <a:ext cx="632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What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do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want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talk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about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Pin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locations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on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board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Stereo Vision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Improvements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64" y="2622747"/>
            <a:ext cx="5543717" cy="37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Next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step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: Building a Mount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Stereo Vision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Improvements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18" y="3354177"/>
            <a:ext cx="3688721" cy="2766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6" y="3356259"/>
            <a:ext cx="3684103" cy="2763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559" y="3354177"/>
            <a:ext cx="3686879" cy="2765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82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Idea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: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Tentacles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Avoidance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12499" y="2945390"/>
            <a:ext cx="7767000" cy="2805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285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Idea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: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Tentacles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Avoidance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3249951"/>
            <a:ext cx="4064000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04" y="3249951"/>
            <a:ext cx="4064000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/>
          <p:cNvSpPr txBox="1"/>
          <p:nvPr/>
        </p:nvSpPr>
        <p:spPr>
          <a:xfrm>
            <a:off x="3076712" y="2835124"/>
            <a:ext cx="1974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Top View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878417" y="2835124"/>
            <a:ext cx="1974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With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Tentacles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2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Idea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: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Tentacles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Avoidance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04" y="3249951"/>
            <a:ext cx="4064000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/>
          <p:cNvSpPr txBox="1"/>
          <p:nvPr/>
        </p:nvSpPr>
        <p:spPr>
          <a:xfrm>
            <a:off x="1190451" y="3350213"/>
            <a:ext cx="59836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One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Tentacle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represents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one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steering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angle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0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  <a:latin typeface="SF UI Display Light" charset="0"/>
                <a:ea typeface="SF UI Display Light" charset="0"/>
                <a:cs typeface="SF UI Display Light" charset="0"/>
              </a:rPr>
              <a:t>Red</a:t>
            </a:r>
            <a:r>
              <a:rPr lang="de-DE" sz="2000" dirty="0" smtClean="0">
                <a:solidFill>
                  <a:srgbClr val="FF0000"/>
                </a:solidFill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means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imminent</a:t>
            </a:r>
            <a:endParaRPr lang="de-DE" sz="20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b="1" dirty="0" smtClean="0">
                <a:solidFill>
                  <a:srgbClr val="00B050"/>
                </a:solidFill>
                <a:latin typeface="SF UI Display Light" charset="0"/>
                <a:ea typeface="SF UI Display Light" charset="0"/>
                <a:cs typeface="SF UI Display Light" charset="0"/>
              </a:rPr>
              <a:t>Green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means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safe</a:t>
            </a:r>
            <a:endParaRPr lang="de-DE" sz="20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Therefore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: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always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choose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b="1" dirty="0" err="1" smtClean="0">
                <a:solidFill>
                  <a:srgbClr val="00B050"/>
                </a:solidFill>
                <a:latin typeface="SF UI Display Light" charset="0"/>
                <a:ea typeface="SF UI Display Light" charset="0"/>
                <a:cs typeface="SF UI Display Light" charset="0"/>
              </a:rPr>
              <a:t>green</a:t>
            </a:r>
            <a:r>
              <a:rPr lang="de-DE" sz="2000" dirty="0" smtClean="0">
                <a:solidFill>
                  <a:srgbClr val="00B050"/>
                </a:solidFill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angle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878417" y="2835124"/>
            <a:ext cx="1974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With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Tentacles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But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which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safe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angle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should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I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choose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Avoidance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47" y="2508043"/>
            <a:ext cx="4920975" cy="3690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Gerade Verbindung mit Pfeil 13"/>
          <p:cNvCxnSpPr/>
          <p:nvPr/>
        </p:nvCxnSpPr>
        <p:spPr>
          <a:xfrm>
            <a:off x="5314122" y="4353408"/>
            <a:ext cx="2374481" cy="9474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331638" y="3660911"/>
            <a:ext cx="303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Should</a:t>
            </a:r>
            <a:r>
              <a:rPr lang="de-DE" sz="2400" i="1" dirty="0" smtClean="0">
                <a:latin typeface="SF UI Display Light" charset="0"/>
                <a:ea typeface="SF UI Display Light" charset="0"/>
                <a:cs typeface="SF UI Display Light" charset="0"/>
              </a:rPr>
              <a:t> I </a:t>
            </a:r>
            <a:r>
              <a:rPr lang="de-DE" sz="2400" i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choose</a:t>
            </a:r>
            <a:r>
              <a:rPr lang="de-DE" sz="2400" i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i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left</a:t>
            </a:r>
            <a:r>
              <a:rPr lang="de-DE" sz="2400" i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400" i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653228" y="1769379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But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which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safe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angle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should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I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choose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Avoidance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331638" y="3660911"/>
            <a:ext cx="318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Should</a:t>
            </a:r>
            <a:r>
              <a:rPr lang="de-DE" sz="2400" i="1" dirty="0" smtClean="0">
                <a:latin typeface="SF UI Display Light" charset="0"/>
                <a:ea typeface="SF UI Display Light" charset="0"/>
                <a:cs typeface="SF UI Display Light" charset="0"/>
              </a:rPr>
              <a:t> I </a:t>
            </a:r>
            <a:r>
              <a:rPr lang="de-DE" sz="2400" i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choose</a:t>
            </a:r>
            <a:r>
              <a:rPr lang="de-DE" sz="2400" i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i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right</a:t>
            </a:r>
            <a:r>
              <a:rPr lang="de-DE" sz="2400" i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400" i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48" y="2508042"/>
            <a:ext cx="4920975" cy="3690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Gerade Verbindung mit Pfeil 12"/>
          <p:cNvCxnSpPr/>
          <p:nvPr/>
        </p:nvCxnSpPr>
        <p:spPr>
          <a:xfrm>
            <a:off x="4584508" y="4184014"/>
            <a:ext cx="4824535" cy="85181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Progress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Avoidance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008818" y="1766039"/>
            <a:ext cx="1033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Solution: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Assume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object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at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side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of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most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intersecting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tentacles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73" y="3157810"/>
            <a:ext cx="3816761" cy="2862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023" y="3161862"/>
            <a:ext cx="3811359" cy="2858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feld 13"/>
          <p:cNvSpPr txBox="1"/>
          <p:nvPr/>
        </p:nvSpPr>
        <p:spPr>
          <a:xfrm>
            <a:off x="2136935" y="2717619"/>
            <a:ext cx="3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Prefering</a:t>
            </a: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b="1" dirty="0" smtClean="0">
                <a:latin typeface="SF UI Display Light" charset="0"/>
                <a:ea typeface="SF UI Display Light" charset="0"/>
                <a:cs typeface="SF UI Display Light" charset="0"/>
              </a:rPr>
              <a:t>RIGHT</a:t>
            </a: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side</a:t>
            </a:r>
            <a:endParaRPr lang="de-DE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186284" y="2700197"/>
            <a:ext cx="3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Prefering</a:t>
            </a: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b="1" dirty="0" smtClean="0">
                <a:latin typeface="SF UI Display Light" charset="0"/>
                <a:ea typeface="SF UI Display Light" charset="0"/>
                <a:cs typeface="SF UI Display Light" charset="0"/>
              </a:rPr>
              <a:t>LEFT</a:t>
            </a: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side</a:t>
            </a:r>
            <a:endParaRPr lang="de-DE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6" name="Rahmen 15"/>
          <p:cNvSpPr/>
          <p:nvPr/>
        </p:nvSpPr>
        <p:spPr>
          <a:xfrm>
            <a:off x="3579578" y="3978500"/>
            <a:ext cx="1550504" cy="1861640"/>
          </a:xfrm>
          <a:prstGeom prst="frame">
            <a:avLst>
              <a:gd name="adj1" fmla="val 3951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/>
          <p:cNvSpPr/>
          <p:nvPr/>
        </p:nvSpPr>
        <p:spPr>
          <a:xfrm>
            <a:off x="7392833" y="3978500"/>
            <a:ext cx="1550504" cy="1861640"/>
          </a:xfrm>
          <a:prstGeom prst="frame">
            <a:avLst>
              <a:gd name="adj1" fmla="val 3951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1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Results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497685" y="2378155"/>
            <a:ext cx="7991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Refactor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and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update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existing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Stereo-Vision </a:t>
            </a: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c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ode</a:t>
            </a:r>
            <a:endParaRPr lang="de-DE" sz="28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Improve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Stereo Vision Quality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Implement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Avoidance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Algorithm</a:t>
            </a:r>
            <a:endParaRPr lang="de-DE" sz="28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Results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-414578" y="1439272"/>
            <a:ext cx="7991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Remember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goal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Drive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around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obstacles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without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collision</a:t>
            </a:r>
            <a:endParaRPr lang="de-DE" sz="2800" dirty="0" smtClean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97" y="1027375"/>
            <a:ext cx="5373425" cy="5373425"/>
          </a:xfrm>
          <a:prstGeom prst="rect">
            <a:avLst/>
          </a:prstGeom>
        </p:spPr>
      </p:pic>
      <p:cxnSp>
        <p:nvCxnSpPr>
          <p:cNvPr id="20" name="Gekrümmte Verbindung 19"/>
          <p:cNvCxnSpPr/>
          <p:nvPr/>
        </p:nvCxnSpPr>
        <p:spPr>
          <a:xfrm rot="5400000" flipH="1" flipV="1">
            <a:off x="6711210" y="3096834"/>
            <a:ext cx="2370597" cy="1839601"/>
          </a:xfrm>
          <a:prstGeom prst="curved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ogen 20"/>
          <p:cNvSpPr/>
          <p:nvPr/>
        </p:nvSpPr>
        <p:spPr>
          <a:xfrm>
            <a:off x="6925062" y="1531346"/>
            <a:ext cx="1891247" cy="2655064"/>
          </a:xfrm>
          <a:prstGeom prst="arc">
            <a:avLst>
              <a:gd name="adj1" fmla="val 16199998"/>
              <a:gd name="adj2" fmla="val 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/>
          <p:cNvCxnSpPr/>
          <p:nvPr/>
        </p:nvCxnSpPr>
        <p:spPr>
          <a:xfrm flipH="1">
            <a:off x="6646199" y="1531346"/>
            <a:ext cx="12244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92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Results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2" name="IMG_27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6776" y="1551250"/>
            <a:ext cx="7853776" cy="441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Results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653228" y="3021460"/>
            <a:ext cx="6885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did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car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take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so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long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steer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4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Problems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7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Problems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743200" y="1696278"/>
            <a:ext cx="9117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Measurements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have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shown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map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creation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with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new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: 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~500ms per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iteration</a:t>
            </a:r>
            <a:endParaRPr lang="de-DE" sz="2400" b="1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map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creation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with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old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: 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~130ms per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iteration</a:t>
            </a:r>
            <a:endParaRPr lang="de-DE" sz="2400" b="1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342900" indent="-342900">
              <a:buFontTx/>
              <a:buChar char="-"/>
            </a:pP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862468" y="3819936"/>
            <a:ext cx="8998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</a:p>
          <a:p>
            <a:endParaRPr lang="de-DE" sz="2400" b="1" dirty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342900" indent="-342900">
              <a:buFontTx/>
              <a:buChar char="-"/>
            </a:pP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New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have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640x480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resolution</a:t>
            </a: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342900" indent="-342900"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That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2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times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resolution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of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old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342900" indent="-342900">
              <a:buFontTx/>
              <a:buChar char="-"/>
            </a:pP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In total: 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4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times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more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pixels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for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map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calculation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Problems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743200" y="1696278"/>
            <a:ext cx="911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Then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bother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at all? Just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old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!</a:t>
            </a:r>
            <a:endParaRPr lang="de-DE" sz="24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Problems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782956" y="1178457"/>
            <a:ext cx="911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Results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on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same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course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with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old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b="1" dirty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</a:p>
        </p:txBody>
      </p:sp>
      <p:pic>
        <p:nvPicPr>
          <p:cNvPr id="8" name="IMG_27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4421" y="1791204"/>
            <a:ext cx="6923157" cy="38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Problems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743200" y="1696278"/>
            <a:ext cx="911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Then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bother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at all? Just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old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!</a:t>
            </a:r>
            <a:endParaRPr lang="de-DE" sz="24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994550" y="2363843"/>
            <a:ext cx="95084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Remember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: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are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using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faster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, but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more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inaccurate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Block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Matching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algorithm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for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our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map</a:t>
            </a: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342900" indent="-342900">
              <a:buFontTx/>
              <a:buChar char="-"/>
            </a:pP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This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means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: </a:t>
            </a:r>
          </a:p>
          <a:p>
            <a:pPr marL="800100" lvl="1" indent="-342900"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map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can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get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too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noisy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lvl="1"/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342900" indent="-342900"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Therefore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</a:p>
          <a:p>
            <a:pPr marL="800100" lvl="1" indent="-342900">
              <a:buFontTx/>
              <a:buChar char="-"/>
            </a:pP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Turn down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sensitivity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reduce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false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positives</a:t>
            </a:r>
          </a:p>
          <a:p>
            <a:pPr marL="800100" lvl="1" indent="-342900">
              <a:buFontTx/>
              <a:buChar char="-"/>
            </a:pP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Problems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743200" y="1696278"/>
            <a:ext cx="911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Then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bother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at all? Just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old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!</a:t>
            </a:r>
            <a:endParaRPr lang="de-DE" sz="24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81" y="3071191"/>
            <a:ext cx="4064000" cy="30480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004977" y="2632343"/>
            <a:ext cx="3383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map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with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new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429845" y="2632343"/>
            <a:ext cx="3383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map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with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old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endParaRPr lang="de-DE" sz="20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548" y="3071191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9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Problems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613982" y="1398826"/>
            <a:ext cx="2964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Conclusion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510749" y="2744462"/>
            <a:ext cx="4302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New </a:t>
            </a:r>
            <a:r>
              <a:rPr lang="de-DE" sz="2400" u="sng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Pro: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More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accurate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map</a:t>
            </a: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>
              <a:lnSpc>
                <a:spcPct val="150000"/>
              </a:lnSpc>
            </a:pP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Con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- </a:t>
            </a:r>
            <a:r>
              <a:rPr lang="de-DE" sz="2400" dirty="0" err="1">
                <a:latin typeface="SF UI Display Light" charset="0"/>
                <a:ea typeface="SF UI Display Light" charset="0"/>
                <a:cs typeface="SF UI Display Light" charset="0"/>
              </a:rPr>
              <a:t>S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lower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calculation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time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301408" y="2744462"/>
            <a:ext cx="5201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Old </a:t>
            </a:r>
            <a:r>
              <a:rPr lang="de-DE" sz="2400" u="sng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Pro: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Overall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faster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map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creation</a:t>
            </a: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>
              <a:lnSpc>
                <a:spcPct val="150000"/>
              </a:lnSpc>
            </a:pP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Con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-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Too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inaccurate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Refactor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and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update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existing</a:t>
            </a:r>
            <a:r>
              <a:rPr lang="de-DE" sz="2800" dirty="0" smtClean="0">
                <a:latin typeface="SF UI Display Light" charset="0"/>
                <a:ea typeface="SF UI Display Light" charset="0"/>
                <a:cs typeface="SF UI Display Light" charset="0"/>
              </a:rPr>
              <a:t> Stereo-Vision </a:t>
            </a:r>
            <a:r>
              <a:rPr lang="de-DE" sz="28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code</a:t>
            </a:r>
            <a:endParaRPr lang="de-DE" sz="2800" dirty="0" smtClean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774414" y="2061005"/>
            <a:ext cx="664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But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222" y="3683422"/>
            <a:ext cx="1828800" cy="225247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02683" y="2997564"/>
            <a:ext cx="66211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OpenCV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3.0.0 Release Date: June 2015</a:t>
            </a:r>
          </a:p>
          <a:p>
            <a:endParaRPr lang="de-DE" dirty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Improvements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over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0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OpenCV</a:t>
            </a:r>
            <a:r>
              <a:rPr lang="de-DE" sz="2000" dirty="0" smtClean="0">
                <a:latin typeface="SF UI Display Light" charset="0"/>
                <a:ea typeface="SF UI Display Light" charset="0"/>
                <a:cs typeface="SF UI Display Light" charset="0"/>
              </a:rPr>
              <a:t> 2.4.X:</a:t>
            </a:r>
          </a:p>
          <a:p>
            <a:pPr marL="285750" indent="-285750">
              <a:buFontTx/>
              <a:buChar char="-"/>
            </a:pP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Faster</a:t>
            </a:r>
            <a:endParaRPr lang="de-DE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More </a:t>
            </a:r>
            <a:r>
              <a:rPr lang="de-DE" dirty="0" err="1">
                <a:latin typeface="SF UI Display Light" charset="0"/>
                <a:ea typeface="SF UI Display Light" charset="0"/>
                <a:cs typeface="SF UI Display Light" charset="0"/>
              </a:rPr>
              <a:t>s</a:t>
            </a: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table</a:t>
            </a:r>
            <a:endParaRPr lang="de-DE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285750" indent="-285750">
              <a:buFontTx/>
              <a:buChar char="-"/>
            </a:pP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Improved</a:t>
            </a: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usage</a:t>
            </a: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of</a:t>
            </a: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multiprocessor</a:t>
            </a: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and</a:t>
            </a:r>
            <a:r>
              <a:rPr lang="de-DE" dirty="0" smtClean="0">
                <a:latin typeface="SF UI Display Light" charset="0"/>
                <a:ea typeface="SF UI Display Light" charset="0"/>
                <a:cs typeface="SF UI Display Light" charset="0"/>
              </a:rPr>
              <a:t> GPU </a:t>
            </a:r>
            <a:r>
              <a:rPr lang="de-DE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architectures</a:t>
            </a:r>
            <a:endParaRPr lang="de-DE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Future Work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49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Future Work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219200" y="1325688"/>
            <a:ext cx="108137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a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Multiprocessing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/GPU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approach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for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improving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the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execution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 time</a:t>
            </a:r>
          </a:p>
          <a:p>
            <a:pPr>
              <a:lnSpc>
                <a:spcPct val="150000"/>
              </a:lnSpc>
            </a:pPr>
            <a:endParaRPr lang="de-DE" sz="2400" b="1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de-DE" sz="2400" dirty="0" err="1">
                <a:latin typeface="SF UI Display Light" charset="0"/>
                <a:ea typeface="SF UI Display Light" charset="0"/>
                <a:cs typeface="SF UI Display Light" charset="0"/>
              </a:rPr>
              <a:t>Use</a:t>
            </a:r>
            <a:r>
              <a:rPr lang="de-DE" sz="2400" dirty="0">
                <a:latin typeface="SF UI Display Light" charset="0"/>
                <a:ea typeface="SF UI Display Light" charset="0"/>
                <a:cs typeface="SF UI Display Light" charset="0"/>
              </a:rPr>
              <a:t> multiple </a:t>
            </a:r>
            <a:r>
              <a:rPr lang="de-DE" sz="2400" dirty="0" err="1">
                <a:latin typeface="SF UI Display Light" charset="0"/>
                <a:ea typeface="SF UI Display Light" charset="0"/>
                <a:cs typeface="SF UI Display Light" charset="0"/>
              </a:rPr>
              <a:t>threads</a:t>
            </a:r>
            <a:r>
              <a:rPr lang="de-DE" sz="24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for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Image Processing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lvl="1">
              <a:lnSpc>
                <a:spcPct val="150000"/>
              </a:lnSpc>
            </a:pP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Intel‘s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TBB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library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for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multiprocessing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used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by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OpenCV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,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with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workarounds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also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compilable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on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Raspberry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Pi 2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and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3</a:t>
            </a:r>
          </a:p>
          <a:p>
            <a:pPr lvl="1">
              <a:lnSpc>
                <a:spcPct val="150000"/>
              </a:lnSpc>
            </a:pP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Wait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for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OpenCL</a:t>
            </a:r>
            <a:r>
              <a:rPr lang="de-DE" sz="240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smtClean="0">
                <a:latin typeface="SF UI Display Light" charset="0"/>
                <a:ea typeface="SF UI Display Light" charset="0"/>
                <a:cs typeface="SF UI Display Light" charset="0"/>
              </a:rPr>
              <a:t>to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implemented</a:t>
            </a:r>
            <a:r>
              <a:rPr lang="de-DE" sz="24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for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Raspberry</a:t>
            </a: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8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3065962" y="2458570"/>
            <a:ext cx="66431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THE END</a:t>
            </a:r>
            <a:endParaRPr lang="de-DE" sz="115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56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Improve</a:t>
            </a:r>
            <a:r>
              <a:rPr lang="de-DE" sz="2800" dirty="0">
                <a:latin typeface="SF UI Display Light" charset="0"/>
                <a:ea typeface="SF UI Display Light" charset="0"/>
                <a:cs typeface="SF UI Display Light" charset="0"/>
              </a:rPr>
              <a:t> Stereo Vision Quality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774414" y="2061005"/>
            <a:ext cx="664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But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1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20742" y="1735261"/>
            <a:ext cx="2582280" cy="4595760"/>
          </a:xfrm>
          <a:prstGeom prst="rect">
            <a:avLst/>
          </a:prstGeom>
          <a:ln>
            <a:noFill/>
          </a:ln>
        </p:spPr>
      </p:pic>
      <p:sp>
        <p:nvSpPr>
          <p:cNvPr id="12" name="Textfeld 11"/>
          <p:cNvSpPr txBox="1"/>
          <p:nvPr/>
        </p:nvSpPr>
        <p:spPr>
          <a:xfrm>
            <a:off x="1211854" y="2886419"/>
            <a:ext cx="77088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Old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cameras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supply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mediocre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depth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perception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because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Unsynchronized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image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capturing</a:t>
            </a: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Random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frame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drops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on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change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of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brightness</a:t>
            </a:r>
            <a:endParaRPr lang="de-DE" sz="2400" dirty="0" smtClean="0">
              <a:latin typeface="SF UI Display Light" charset="0"/>
              <a:ea typeface="SF UI Display Light" charset="0"/>
              <a:cs typeface="SF UI Display Light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Only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support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320x240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resolution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Improve</a:t>
            </a:r>
            <a:r>
              <a:rPr lang="de-DE" sz="2800" dirty="0">
                <a:latin typeface="SF UI Display Light" charset="0"/>
                <a:ea typeface="SF UI Display Light" charset="0"/>
                <a:cs typeface="SF UI Display Light" charset="0"/>
              </a:rPr>
              <a:t> Stereo Vision Quality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774414" y="2061005"/>
            <a:ext cx="664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But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055967" y="2764188"/>
            <a:ext cx="8875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want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good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results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even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from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simple Block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Matching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Algorithm</a:t>
            </a:r>
            <a:r>
              <a:rPr lang="de-DE" sz="24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(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It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is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not so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accurate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, but </a:t>
            </a:r>
            <a:r>
              <a:rPr lang="de-DE" sz="24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faster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)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729" y="3925064"/>
            <a:ext cx="2703175" cy="202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84" y="3925064"/>
            <a:ext cx="2703175" cy="202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71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00021" y="1027375"/>
            <a:ext cx="799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800" dirty="0" err="1">
                <a:latin typeface="SF UI Display Light" charset="0"/>
                <a:ea typeface="SF UI Display Light" charset="0"/>
                <a:cs typeface="SF UI Display Light" charset="0"/>
              </a:rPr>
              <a:t>Improve</a:t>
            </a:r>
            <a:r>
              <a:rPr lang="de-DE" sz="2800" dirty="0">
                <a:latin typeface="SF UI Display Light" charset="0"/>
                <a:ea typeface="SF UI Display Light" charset="0"/>
                <a:cs typeface="SF UI Display Light" charset="0"/>
              </a:rPr>
              <a:t> Stereo Vision Quality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774414" y="2061005"/>
            <a:ext cx="664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But </a:t>
            </a:r>
            <a:r>
              <a:rPr lang="de-DE" sz="2800" b="1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Why</a:t>
            </a:r>
            <a:r>
              <a:rPr lang="de-DE" sz="28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?</a:t>
            </a:r>
            <a:endParaRPr lang="de-DE" sz="2800" b="1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37" y="3502852"/>
            <a:ext cx="3036262" cy="2277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746" y="3502852"/>
            <a:ext cx="3036262" cy="2277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feld 12"/>
          <p:cNvSpPr txBox="1"/>
          <p:nvPr/>
        </p:nvSpPr>
        <p:spPr>
          <a:xfrm>
            <a:off x="2055967" y="2764188"/>
            <a:ext cx="887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We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b="1" dirty="0" smtClean="0">
                <a:latin typeface="SF UI Display Light" charset="0"/>
                <a:ea typeface="SF UI Display Light" charset="0"/>
                <a:cs typeface="SF UI Display Light" charset="0"/>
              </a:rPr>
              <a:t>DO NOT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want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>
                <a:latin typeface="SF UI Display Light" charset="0"/>
                <a:ea typeface="SF UI Display Light" charset="0"/>
                <a:cs typeface="SF UI Display Light" charset="0"/>
              </a:rPr>
              <a:t>unsatisfying</a:t>
            </a:r>
            <a:r>
              <a:rPr lang="de-DE" sz="2400" dirty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or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noisy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r>
              <a:rPr lang="de-DE" sz="2400" dirty="0" err="1" smtClean="0">
                <a:latin typeface="SF UI Display Light" charset="0"/>
                <a:ea typeface="SF UI Display Light" charset="0"/>
                <a:cs typeface="SF UI Display Light" charset="0"/>
              </a:rPr>
              <a:t>results</a:t>
            </a:r>
            <a:r>
              <a:rPr lang="de-DE" sz="2400" dirty="0" smtClean="0">
                <a:latin typeface="SF UI Display Light" charset="0"/>
                <a:ea typeface="SF UI Display Light" charset="0"/>
                <a:cs typeface="SF UI Display Light" charset="0"/>
              </a:rPr>
              <a:t> </a:t>
            </a:r>
            <a:endParaRPr lang="de-DE" sz="2400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2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27.06.2016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Simon Rummert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31948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u="sng" dirty="0" smtClean="0">
                <a:latin typeface="SF UI Display Light" charset="0"/>
                <a:ea typeface="SF UI Display Light" charset="0"/>
                <a:cs typeface="SF UI Display Light" charset="0"/>
              </a:rPr>
              <a:t>Goals</a:t>
            </a:r>
            <a:endParaRPr lang="de-DE" sz="4000" u="sng" dirty="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878</Words>
  <Application>Microsoft Macintosh PowerPoint</Application>
  <PresentationFormat>Breitbild</PresentationFormat>
  <Paragraphs>300</Paragraphs>
  <Slides>42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8" baseType="lpstr">
      <vt:lpstr>Calibri</vt:lpstr>
      <vt:lpstr>Corbel</vt:lpstr>
      <vt:lpstr>SF UI Display Light</vt:lpstr>
      <vt:lpstr>Symbol</vt:lpstr>
      <vt:lpstr>Arial</vt:lpstr>
      <vt:lpstr>Parallax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ga49wul</dc:creator>
  <cp:lastModifiedBy>ga49wul</cp:lastModifiedBy>
  <cp:revision>27</cp:revision>
  <dcterms:created xsi:type="dcterms:W3CDTF">2016-06-25T08:16:39Z</dcterms:created>
  <dcterms:modified xsi:type="dcterms:W3CDTF">2016-06-26T06:58:02Z</dcterms:modified>
</cp:coreProperties>
</file>